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3" r:id="rId10"/>
    <p:sldId id="264" r:id="rId11"/>
    <p:sldId id="272" r:id="rId12"/>
    <p:sldId id="273" r:id="rId13"/>
    <p:sldId id="265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>
      <p:cViewPr varScale="1">
        <p:scale>
          <a:sx n="70" d="100"/>
          <a:sy n="70" d="100"/>
        </p:scale>
        <p:origin x="-1380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97D872-3FC4-40F1-BB6C-7F59F9E1F42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</dgm:pt>
    <dgm:pt modelId="{07850E81-0D7B-4BF7-8242-C1AF60C2922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непроизвольное,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или </a:t>
          </a:r>
          <a:r>
            <a:rPr kumimoji="0" lang="ru-RU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пассивное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5DCBBFA2-0A0A-4BE1-AAD2-EE1C1BBC3FB7}" type="parTrans" cxnId="{0863392F-8085-40DF-8138-A9E8D274DF66}">
      <dgm:prSet/>
      <dgm:spPr/>
      <dgm:t>
        <a:bodyPr/>
        <a:lstStyle/>
        <a:p>
          <a:endParaRPr lang="ru-RU"/>
        </a:p>
      </dgm:t>
    </dgm:pt>
    <dgm:pt modelId="{3B1FBC43-0CB6-4167-B2CA-4CDA397DB7C3}" type="sibTrans" cxnId="{0863392F-8085-40DF-8138-A9E8D274DF66}">
      <dgm:prSet/>
      <dgm:spPr/>
      <dgm:t>
        <a:bodyPr/>
        <a:lstStyle/>
        <a:p>
          <a:endParaRPr lang="ru-RU"/>
        </a:p>
      </dgm:t>
    </dgm:pt>
    <dgm:pt modelId="{2EC649B6-A94A-4B48-9D97-0769A0E86A8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творческое,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или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конструктивное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4B417FDC-7C55-4129-B5C7-2B6B6D2A1BD1}" type="parTrans" cxnId="{3BDBBDD2-D600-44DD-ACAB-7E377BF1CE84}">
      <dgm:prSet/>
      <dgm:spPr/>
      <dgm:t>
        <a:bodyPr/>
        <a:lstStyle/>
        <a:p>
          <a:endParaRPr lang="ru-RU"/>
        </a:p>
      </dgm:t>
    </dgm:pt>
    <dgm:pt modelId="{B84593EB-1AF9-49BF-9770-6E5A61AD6839}" type="sibTrans" cxnId="{3BDBBDD2-D600-44DD-ACAB-7E377BF1CE84}">
      <dgm:prSet/>
      <dgm:spPr/>
      <dgm:t>
        <a:bodyPr/>
        <a:lstStyle/>
        <a:p>
          <a:endParaRPr lang="ru-RU"/>
        </a:p>
      </dgm:t>
    </dgm:pt>
    <dgm:pt modelId="{B0F30F37-1182-458A-A09B-C43CBF22383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воспроизводящее,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или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репродуктивное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B915C4E0-9FD4-4283-A8F2-138AA65B8A65}" type="parTrans" cxnId="{41906E6B-2B2E-4753-BB4F-F49C307A4101}">
      <dgm:prSet/>
      <dgm:spPr/>
      <dgm:t>
        <a:bodyPr/>
        <a:lstStyle/>
        <a:p>
          <a:endParaRPr lang="ru-RU"/>
        </a:p>
      </dgm:t>
    </dgm:pt>
    <dgm:pt modelId="{8115505D-77FE-4E07-BBD3-F0FC84758566}" type="sibTrans" cxnId="{41906E6B-2B2E-4753-BB4F-F49C307A4101}">
      <dgm:prSet/>
      <dgm:spPr/>
      <dgm:t>
        <a:bodyPr/>
        <a:lstStyle/>
        <a:p>
          <a:endParaRPr lang="ru-RU"/>
        </a:p>
      </dgm:t>
    </dgm:pt>
    <dgm:pt modelId="{6D441080-CAB1-4123-8E53-94C9202B83A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произвольное,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ru-RU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или </a:t>
          </a:r>
          <a:r>
            <a:rPr kumimoji="0" lang="ru-RU" b="0" i="1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активное</a:t>
          </a:r>
          <a:endParaRPr kumimoji="0" lang="ru-RU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gm:t>
    </dgm:pt>
    <dgm:pt modelId="{0A00E400-2F04-42AF-80DE-3AC6D9F56197}" type="parTrans" cxnId="{1C9A308A-507E-43C2-8FB2-D111239D776B}">
      <dgm:prSet/>
      <dgm:spPr/>
      <dgm:t>
        <a:bodyPr/>
        <a:lstStyle/>
        <a:p>
          <a:endParaRPr lang="ru-RU"/>
        </a:p>
      </dgm:t>
    </dgm:pt>
    <dgm:pt modelId="{1ED19ECE-3488-4232-A1C3-6870019B5CA9}" type="sibTrans" cxnId="{1C9A308A-507E-43C2-8FB2-D111239D776B}">
      <dgm:prSet/>
      <dgm:spPr/>
      <dgm:t>
        <a:bodyPr/>
        <a:lstStyle/>
        <a:p>
          <a:endParaRPr lang="ru-RU"/>
        </a:p>
      </dgm:t>
    </dgm:pt>
    <dgm:pt modelId="{72B613EE-0293-4E58-8EC2-7C137DB80F23}" type="pres">
      <dgm:prSet presAssocID="{5197D872-3FC4-40F1-BB6C-7F59F9E1F42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B76560A4-A2ED-4021-B383-289850152F25}" type="pres">
      <dgm:prSet presAssocID="{07850E81-0D7B-4BF7-8242-C1AF60C2922C}" presName="hierRoot1" presStyleCnt="0">
        <dgm:presLayoutVars>
          <dgm:hierBranch/>
        </dgm:presLayoutVars>
      </dgm:prSet>
      <dgm:spPr/>
    </dgm:pt>
    <dgm:pt modelId="{DE4FA3A9-FD73-485F-8691-F5B81CE6EF6E}" type="pres">
      <dgm:prSet presAssocID="{07850E81-0D7B-4BF7-8242-C1AF60C2922C}" presName="rootComposite1" presStyleCnt="0"/>
      <dgm:spPr/>
    </dgm:pt>
    <dgm:pt modelId="{EA17B75E-EC57-4A6A-9FDC-7AC0BBF04487}" type="pres">
      <dgm:prSet presAssocID="{07850E81-0D7B-4BF7-8242-C1AF60C2922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A0A966-25A0-4F4E-875D-127A601CAB7B}" type="pres">
      <dgm:prSet presAssocID="{07850E81-0D7B-4BF7-8242-C1AF60C2922C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DBAABA0-CE4E-42F0-AA7A-2673C5160841}" type="pres">
      <dgm:prSet presAssocID="{07850E81-0D7B-4BF7-8242-C1AF60C2922C}" presName="hierChild2" presStyleCnt="0"/>
      <dgm:spPr/>
    </dgm:pt>
    <dgm:pt modelId="{D528DA0C-AB74-4820-9F5C-31E19BB7B2FC}" type="pres">
      <dgm:prSet presAssocID="{4B417FDC-7C55-4129-B5C7-2B6B6D2A1BD1}" presName="Name35" presStyleLbl="parChTrans1D2" presStyleIdx="0" presStyleCnt="3"/>
      <dgm:spPr/>
      <dgm:t>
        <a:bodyPr/>
        <a:lstStyle/>
        <a:p>
          <a:endParaRPr lang="ru-RU"/>
        </a:p>
      </dgm:t>
    </dgm:pt>
    <dgm:pt modelId="{422B9198-8527-4361-A48C-F6E56B46C74D}" type="pres">
      <dgm:prSet presAssocID="{2EC649B6-A94A-4B48-9D97-0769A0E86A8F}" presName="hierRoot2" presStyleCnt="0">
        <dgm:presLayoutVars>
          <dgm:hierBranch/>
        </dgm:presLayoutVars>
      </dgm:prSet>
      <dgm:spPr/>
    </dgm:pt>
    <dgm:pt modelId="{26591840-C401-48B0-99B2-0E61CC93F32F}" type="pres">
      <dgm:prSet presAssocID="{2EC649B6-A94A-4B48-9D97-0769A0E86A8F}" presName="rootComposite" presStyleCnt="0"/>
      <dgm:spPr/>
    </dgm:pt>
    <dgm:pt modelId="{D3FBFA8B-DEA4-4D23-B1F6-714C89D972D2}" type="pres">
      <dgm:prSet presAssocID="{2EC649B6-A94A-4B48-9D97-0769A0E86A8F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14E1098-8C97-44D4-B5B1-2A340E5EB663}" type="pres">
      <dgm:prSet presAssocID="{2EC649B6-A94A-4B48-9D97-0769A0E86A8F}" presName="rootConnector" presStyleLbl="node2" presStyleIdx="0" presStyleCnt="3"/>
      <dgm:spPr/>
      <dgm:t>
        <a:bodyPr/>
        <a:lstStyle/>
        <a:p>
          <a:endParaRPr lang="ru-RU"/>
        </a:p>
      </dgm:t>
    </dgm:pt>
    <dgm:pt modelId="{8879D25D-8DBF-4BEA-9C23-7DF45F974176}" type="pres">
      <dgm:prSet presAssocID="{2EC649B6-A94A-4B48-9D97-0769A0E86A8F}" presName="hierChild4" presStyleCnt="0"/>
      <dgm:spPr/>
    </dgm:pt>
    <dgm:pt modelId="{811EBB49-C8E0-45B0-BEA7-C76F29E1A0FE}" type="pres">
      <dgm:prSet presAssocID="{2EC649B6-A94A-4B48-9D97-0769A0E86A8F}" presName="hierChild5" presStyleCnt="0"/>
      <dgm:spPr/>
    </dgm:pt>
    <dgm:pt modelId="{200A4B5F-18EE-48E1-A273-BB67D3A01DCE}" type="pres">
      <dgm:prSet presAssocID="{B915C4E0-9FD4-4283-A8F2-138AA65B8A65}" presName="Name35" presStyleLbl="parChTrans1D2" presStyleIdx="1" presStyleCnt="3"/>
      <dgm:spPr/>
      <dgm:t>
        <a:bodyPr/>
        <a:lstStyle/>
        <a:p>
          <a:endParaRPr lang="ru-RU"/>
        </a:p>
      </dgm:t>
    </dgm:pt>
    <dgm:pt modelId="{8ED946A1-F271-4EE7-9CEF-A0D7058AB529}" type="pres">
      <dgm:prSet presAssocID="{B0F30F37-1182-458A-A09B-C43CBF22383F}" presName="hierRoot2" presStyleCnt="0">
        <dgm:presLayoutVars>
          <dgm:hierBranch/>
        </dgm:presLayoutVars>
      </dgm:prSet>
      <dgm:spPr/>
    </dgm:pt>
    <dgm:pt modelId="{7447D354-95D7-4EB5-8458-D35874B5F2E4}" type="pres">
      <dgm:prSet presAssocID="{B0F30F37-1182-458A-A09B-C43CBF22383F}" presName="rootComposite" presStyleCnt="0"/>
      <dgm:spPr/>
    </dgm:pt>
    <dgm:pt modelId="{A4BBF631-A18C-40E6-A23D-CC785FC1D9AA}" type="pres">
      <dgm:prSet presAssocID="{B0F30F37-1182-458A-A09B-C43CBF22383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A2080D-C84B-455D-98C4-9FBB6C5B357A}" type="pres">
      <dgm:prSet presAssocID="{B0F30F37-1182-458A-A09B-C43CBF22383F}" presName="rootConnector" presStyleLbl="node2" presStyleIdx="1" presStyleCnt="3"/>
      <dgm:spPr/>
      <dgm:t>
        <a:bodyPr/>
        <a:lstStyle/>
        <a:p>
          <a:endParaRPr lang="ru-RU"/>
        </a:p>
      </dgm:t>
    </dgm:pt>
    <dgm:pt modelId="{E36B3379-E16D-4084-88A0-6E1E1DC7BE79}" type="pres">
      <dgm:prSet presAssocID="{B0F30F37-1182-458A-A09B-C43CBF22383F}" presName="hierChild4" presStyleCnt="0"/>
      <dgm:spPr/>
    </dgm:pt>
    <dgm:pt modelId="{DA17B4F8-B50B-4E7A-8749-C6008770A18F}" type="pres">
      <dgm:prSet presAssocID="{B0F30F37-1182-458A-A09B-C43CBF22383F}" presName="hierChild5" presStyleCnt="0"/>
      <dgm:spPr/>
    </dgm:pt>
    <dgm:pt modelId="{CDB916FF-4D2F-42DC-943D-C819B65A32A6}" type="pres">
      <dgm:prSet presAssocID="{0A00E400-2F04-42AF-80DE-3AC6D9F56197}" presName="Name35" presStyleLbl="parChTrans1D2" presStyleIdx="2" presStyleCnt="3"/>
      <dgm:spPr/>
      <dgm:t>
        <a:bodyPr/>
        <a:lstStyle/>
        <a:p>
          <a:endParaRPr lang="ru-RU"/>
        </a:p>
      </dgm:t>
    </dgm:pt>
    <dgm:pt modelId="{AF549B3D-86F6-43E8-ADFF-C699C2D5196C}" type="pres">
      <dgm:prSet presAssocID="{6D441080-CAB1-4123-8E53-94C9202B83AB}" presName="hierRoot2" presStyleCnt="0">
        <dgm:presLayoutVars>
          <dgm:hierBranch/>
        </dgm:presLayoutVars>
      </dgm:prSet>
      <dgm:spPr/>
    </dgm:pt>
    <dgm:pt modelId="{B33B459D-F662-451E-BC6A-68579A1333FD}" type="pres">
      <dgm:prSet presAssocID="{6D441080-CAB1-4123-8E53-94C9202B83AB}" presName="rootComposite" presStyleCnt="0"/>
      <dgm:spPr/>
    </dgm:pt>
    <dgm:pt modelId="{0DC4BFCF-8466-42C3-8704-F019EAFAC88C}" type="pres">
      <dgm:prSet presAssocID="{6D441080-CAB1-4123-8E53-94C9202B83AB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AD9085F-C66F-4F5A-9479-83260B67CF28}" type="pres">
      <dgm:prSet presAssocID="{6D441080-CAB1-4123-8E53-94C9202B83AB}" presName="rootConnector" presStyleLbl="node2" presStyleIdx="2" presStyleCnt="3"/>
      <dgm:spPr/>
      <dgm:t>
        <a:bodyPr/>
        <a:lstStyle/>
        <a:p>
          <a:endParaRPr lang="ru-RU"/>
        </a:p>
      </dgm:t>
    </dgm:pt>
    <dgm:pt modelId="{BB5F4C99-EA3C-4823-A8D4-EEB035E2BECA}" type="pres">
      <dgm:prSet presAssocID="{6D441080-CAB1-4123-8E53-94C9202B83AB}" presName="hierChild4" presStyleCnt="0"/>
      <dgm:spPr/>
    </dgm:pt>
    <dgm:pt modelId="{AD0EF503-6435-497C-B7AD-4BA4CD81FF1D}" type="pres">
      <dgm:prSet presAssocID="{6D441080-CAB1-4123-8E53-94C9202B83AB}" presName="hierChild5" presStyleCnt="0"/>
      <dgm:spPr/>
    </dgm:pt>
    <dgm:pt modelId="{FEB43988-DC94-48B2-A449-9E2C8CEC3CE1}" type="pres">
      <dgm:prSet presAssocID="{07850E81-0D7B-4BF7-8242-C1AF60C2922C}" presName="hierChild3" presStyleCnt="0"/>
      <dgm:spPr/>
    </dgm:pt>
  </dgm:ptLst>
  <dgm:cxnLst>
    <dgm:cxn modelId="{1AD1498B-BBCE-4D0D-BE8E-D862140272A9}" type="presOf" srcId="{B0F30F37-1182-458A-A09B-C43CBF22383F}" destId="{43A2080D-C84B-455D-98C4-9FBB6C5B357A}" srcOrd="1" destOrd="0" presId="urn:microsoft.com/office/officeart/2005/8/layout/orgChart1"/>
    <dgm:cxn modelId="{3BDBBDD2-D600-44DD-ACAB-7E377BF1CE84}" srcId="{07850E81-0D7B-4BF7-8242-C1AF60C2922C}" destId="{2EC649B6-A94A-4B48-9D97-0769A0E86A8F}" srcOrd="0" destOrd="0" parTransId="{4B417FDC-7C55-4129-B5C7-2B6B6D2A1BD1}" sibTransId="{B84593EB-1AF9-49BF-9770-6E5A61AD6839}"/>
    <dgm:cxn modelId="{26B41C4B-4409-4B3E-9A0C-9559AC2CEB1B}" type="presOf" srcId="{6D441080-CAB1-4123-8E53-94C9202B83AB}" destId="{0DC4BFCF-8466-42C3-8704-F019EAFAC88C}" srcOrd="0" destOrd="0" presId="urn:microsoft.com/office/officeart/2005/8/layout/orgChart1"/>
    <dgm:cxn modelId="{06C5772E-8405-4EE6-A7C2-18F1E274A65D}" type="presOf" srcId="{2EC649B6-A94A-4B48-9D97-0769A0E86A8F}" destId="{D3FBFA8B-DEA4-4D23-B1F6-714C89D972D2}" srcOrd="0" destOrd="0" presId="urn:microsoft.com/office/officeart/2005/8/layout/orgChart1"/>
    <dgm:cxn modelId="{41906E6B-2B2E-4753-BB4F-F49C307A4101}" srcId="{07850E81-0D7B-4BF7-8242-C1AF60C2922C}" destId="{B0F30F37-1182-458A-A09B-C43CBF22383F}" srcOrd="1" destOrd="0" parTransId="{B915C4E0-9FD4-4283-A8F2-138AA65B8A65}" sibTransId="{8115505D-77FE-4E07-BBD3-F0FC84758566}"/>
    <dgm:cxn modelId="{49B02C9E-B3A3-4506-A1F7-EB2AF2D5E1B3}" type="presOf" srcId="{B915C4E0-9FD4-4283-A8F2-138AA65B8A65}" destId="{200A4B5F-18EE-48E1-A273-BB67D3A01DCE}" srcOrd="0" destOrd="0" presId="urn:microsoft.com/office/officeart/2005/8/layout/orgChart1"/>
    <dgm:cxn modelId="{0863392F-8085-40DF-8138-A9E8D274DF66}" srcId="{5197D872-3FC4-40F1-BB6C-7F59F9E1F42F}" destId="{07850E81-0D7B-4BF7-8242-C1AF60C2922C}" srcOrd="0" destOrd="0" parTransId="{5DCBBFA2-0A0A-4BE1-AAD2-EE1C1BBC3FB7}" sibTransId="{3B1FBC43-0CB6-4167-B2CA-4CDA397DB7C3}"/>
    <dgm:cxn modelId="{BA745674-78A8-4694-A9BE-D2589E3D2B8A}" type="presOf" srcId="{2EC649B6-A94A-4B48-9D97-0769A0E86A8F}" destId="{714E1098-8C97-44D4-B5B1-2A340E5EB663}" srcOrd="1" destOrd="0" presId="urn:microsoft.com/office/officeart/2005/8/layout/orgChart1"/>
    <dgm:cxn modelId="{DF8C4F7C-2E8D-4E19-BD1D-3EEA54184313}" type="presOf" srcId="{B0F30F37-1182-458A-A09B-C43CBF22383F}" destId="{A4BBF631-A18C-40E6-A23D-CC785FC1D9AA}" srcOrd="0" destOrd="0" presId="urn:microsoft.com/office/officeart/2005/8/layout/orgChart1"/>
    <dgm:cxn modelId="{4EDB89D5-9A84-411F-AAAB-A545C27EC517}" type="presOf" srcId="{4B417FDC-7C55-4129-B5C7-2B6B6D2A1BD1}" destId="{D528DA0C-AB74-4820-9F5C-31E19BB7B2FC}" srcOrd="0" destOrd="0" presId="urn:microsoft.com/office/officeart/2005/8/layout/orgChart1"/>
    <dgm:cxn modelId="{1C9A308A-507E-43C2-8FB2-D111239D776B}" srcId="{07850E81-0D7B-4BF7-8242-C1AF60C2922C}" destId="{6D441080-CAB1-4123-8E53-94C9202B83AB}" srcOrd="2" destOrd="0" parTransId="{0A00E400-2F04-42AF-80DE-3AC6D9F56197}" sibTransId="{1ED19ECE-3488-4232-A1C3-6870019B5CA9}"/>
    <dgm:cxn modelId="{EB073902-941B-4E55-81DB-6F9006523F62}" type="presOf" srcId="{0A00E400-2F04-42AF-80DE-3AC6D9F56197}" destId="{CDB916FF-4D2F-42DC-943D-C819B65A32A6}" srcOrd="0" destOrd="0" presId="urn:microsoft.com/office/officeart/2005/8/layout/orgChart1"/>
    <dgm:cxn modelId="{423DE2CC-4283-4686-8568-A8380ABF1AF0}" type="presOf" srcId="{07850E81-0D7B-4BF7-8242-C1AF60C2922C}" destId="{EA17B75E-EC57-4A6A-9FDC-7AC0BBF04487}" srcOrd="0" destOrd="0" presId="urn:microsoft.com/office/officeart/2005/8/layout/orgChart1"/>
    <dgm:cxn modelId="{BDDE0EC0-60F3-4582-B325-CF571645ED9E}" type="presOf" srcId="{6D441080-CAB1-4123-8E53-94C9202B83AB}" destId="{AAD9085F-C66F-4F5A-9479-83260B67CF28}" srcOrd="1" destOrd="0" presId="urn:microsoft.com/office/officeart/2005/8/layout/orgChart1"/>
    <dgm:cxn modelId="{61C6B291-21E8-448E-882A-DC5845F1F8C6}" type="presOf" srcId="{5197D872-3FC4-40F1-BB6C-7F59F9E1F42F}" destId="{72B613EE-0293-4E58-8EC2-7C137DB80F23}" srcOrd="0" destOrd="0" presId="urn:microsoft.com/office/officeart/2005/8/layout/orgChart1"/>
    <dgm:cxn modelId="{CB919986-8A7B-4406-8CB2-6353A093164E}" type="presOf" srcId="{07850E81-0D7B-4BF7-8242-C1AF60C2922C}" destId="{CDA0A966-25A0-4F4E-875D-127A601CAB7B}" srcOrd="1" destOrd="0" presId="urn:microsoft.com/office/officeart/2005/8/layout/orgChart1"/>
    <dgm:cxn modelId="{47CAC7EB-0399-4A6D-AE99-DDA3648E7EBC}" type="presParOf" srcId="{72B613EE-0293-4E58-8EC2-7C137DB80F23}" destId="{B76560A4-A2ED-4021-B383-289850152F25}" srcOrd="0" destOrd="0" presId="urn:microsoft.com/office/officeart/2005/8/layout/orgChart1"/>
    <dgm:cxn modelId="{0989DD12-3E06-40DB-9448-B2ED0A3D0348}" type="presParOf" srcId="{B76560A4-A2ED-4021-B383-289850152F25}" destId="{DE4FA3A9-FD73-485F-8691-F5B81CE6EF6E}" srcOrd="0" destOrd="0" presId="urn:microsoft.com/office/officeart/2005/8/layout/orgChart1"/>
    <dgm:cxn modelId="{F59DAAEE-4AA5-41CB-8219-C3BD368B86ED}" type="presParOf" srcId="{DE4FA3A9-FD73-485F-8691-F5B81CE6EF6E}" destId="{EA17B75E-EC57-4A6A-9FDC-7AC0BBF04487}" srcOrd="0" destOrd="0" presId="urn:microsoft.com/office/officeart/2005/8/layout/orgChart1"/>
    <dgm:cxn modelId="{9FF48FC8-939E-4CBF-9C7D-7315CF2E5C5A}" type="presParOf" srcId="{DE4FA3A9-FD73-485F-8691-F5B81CE6EF6E}" destId="{CDA0A966-25A0-4F4E-875D-127A601CAB7B}" srcOrd="1" destOrd="0" presId="urn:microsoft.com/office/officeart/2005/8/layout/orgChart1"/>
    <dgm:cxn modelId="{47E151B9-7AB2-41BD-A055-4D2185D19687}" type="presParOf" srcId="{B76560A4-A2ED-4021-B383-289850152F25}" destId="{DDBAABA0-CE4E-42F0-AA7A-2673C5160841}" srcOrd="1" destOrd="0" presId="urn:microsoft.com/office/officeart/2005/8/layout/orgChart1"/>
    <dgm:cxn modelId="{1EA028AB-CCF4-47FA-AFF4-07CBEE45EFB5}" type="presParOf" srcId="{DDBAABA0-CE4E-42F0-AA7A-2673C5160841}" destId="{D528DA0C-AB74-4820-9F5C-31E19BB7B2FC}" srcOrd="0" destOrd="0" presId="urn:microsoft.com/office/officeart/2005/8/layout/orgChart1"/>
    <dgm:cxn modelId="{67EAF7D2-F0D6-4F81-AC3F-5C824C999D9A}" type="presParOf" srcId="{DDBAABA0-CE4E-42F0-AA7A-2673C5160841}" destId="{422B9198-8527-4361-A48C-F6E56B46C74D}" srcOrd="1" destOrd="0" presId="urn:microsoft.com/office/officeart/2005/8/layout/orgChart1"/>
    <dgm:cxn modelId="{BCAAC243-9BD8-4399-8287-66CAA2571818}" type="presParOf" srcId="{422B9198-8527-4361-A48C-F6E56B46C74D}" destId="{26591840-C401-48B0-99B2-0E61CC93F32F}" srcOrd="0" destOrd="0" presId="urn:microsoft.com/office/officeart/2005/8/layout/orgChart1"/>
    <dgm:cxn modelId="{54019384-9018-4DEA-889F-0009F1B0F81C}" type="presParOf" srcId="{26591840-C401-48B0-99B2-0E61CC93F32F}" destId="{D3FBFA8B-DEA4-4D23-B1F6-714C89D972D2}" srcOrd="0" destOrd="0" presId="urn:microsoft.com/office/officeart/2005/8/layout/orgChart1"/>
    <dgm:cxn modelId="{07B8F5E4-F7F6-45F3-8B98-6F3C28D4BD00}" type="presParOf" srcId="{26591840-C401-48B0-99B2-0E61CC93F32F}" destId="{714E1098-8C97-44D4-B5B1-2A340E5EB663}" srcOrd="1" destOrd="0" presId="urn:microsoft.com/office/officeart/2005/8/layout/orgChart1"/>
    <dgm:cxn modelId="{6E660AAC-CDD9-4F5D-86B7-F688423CBABE}" type="presParOf" srcId="{422B9198-8527-4361-A48C-F6E56B46C74D}" destId="{8879D25D-8DBF-4BEA-9C23-7DF45F974176}" srcOrd="1" destOrd="0" presId="urn:microsoft.com/office/officeart/2005/8/layout/orgChart1"/>
    <dgm:cxn modelId="{394A5B99-4DDE-4B5B-B28F-4A76E24CC236}" type="presParOf" srcId="{422B9198-8527-4361-A48C-F6E56B46C74D}" destId="{811EBB49-C8E0-45B0-BEA7-C76F29E1A0FE}" srcOrd="2" destOrd="0" presId="urn:microsoft.com/office/officeart/2005/8/layout/orgChart1"/>
    <dgm:cxn modelId="{908F66B0-F8DD-4B9E-8393-9AC23FFD9CB2}" type="presParOf" srcId="{DDBAABA0-CE4E-42F0-AA7A-2673C5160841}" destId="{200A4B5F-18EE-48E1-A273-BB67D3A01DCE}" srcOrd="2" destOrd="0" presId="urn:microsoft.com/office/officeart/2005/8/layout/orgChart1"/>
    <dgm:cxn modelId="{C159491F-E883-463E-8BFB-46F0390D41D4}" type="presParOf" srcId="{DDBAABA0-CE4E-42F0-AA7A-2673C5160841}" destId="{8ED946A1-F271-4EE7-9CEF-A0D7058AB529}" srcOrd="3" destOrd="0" presId="urn:microsoft.com/office/officeart/2005/8/layout/orgChart1"/>
    <dgm:cxn modelId="{A4E81847-8575-4B98-AE72-F510DF078B6F}" type="presParOf" srcId="{8ED946A1-F271-4EE7-9CEF-A0D7058AB529}" destId="{7447D354-95D7-4EB5-8458-D35874B5F2E4}" srcOrd="0" destOrd="0" presId="urn:microsoft.com/office/officeart/2005/8/layout/orgChart1"/>
    <dgm:cxn modelId="{429A84E1-3214-4260-B243-E9CD82AADC7A}" type="presParOf" srcId="{7447D354-95D7-4EB5-8458-D35874B5F2E4}" destId="{A4BBF631-A18C-40E6-A23D-CC785FC1D9AA}" srcOrd="0" destOrd="0" presId="urn:microsoft.com/office/officeart/2005/8/layout/orgChart1"/>
    <dgm:cxn modelId="{167DA7D8-EC59-46A9-AA14-87D56A2E4A2C}" type="presParOf" srcId="{7447D354-95D7-4EB5-8458-D35874B5F2E4}" destId="{43A2080D-C84B-455D-98C4-9FBB6C5B357A}" srcOrd="1" destOrd="0" presId="urn:microsoft.com/office/officeart/2005/8/layout/orgChart1"/>
    <dgm:cxn modelId="{233F7746-EA02-4032-9FC0-DE592D570EF7}" type="presParOf" srcId="{8ED946A1-F271-4EE7-9CEF-A0D7058AB529}" destId="{E36B3379-E16D-4084-88A0-6E1E1DC7BE79}" srcOrd="1" destOrd="0" presId="urn:microsoft.com/office/officeart/2005/8/layout/orgChart1"/>
    <dgm:cxn modelId="{B0814BCD-6128-4AAB-9C0B-779732B84A96}" type="presParOf" srcId="{8ED946A1-F271-4EE7-9CEF-A0D7058AB529}" destId="{DA17B4F8-B50B-4E7A-8749-C6008770A18F}" srcOrd="2" destOrd="0" presId="urn:microsoft.com/office/officeart/2005/8/layout/orgChart1"/>
    <dgm:cxn modelId="{D4F4F191-99C7-4BD6-912D-0925ED5CACF3}" type="presParOf" srcId="{DDBAABA0-CE4E-42F0-AA7A-2673C5160841}" destId="{CDB916FF-4D2F-42DC-943D-C819B65A32A6}" srcOrd="4" destOrd="0" presId="urn:microsoft.com/office/officeart/2005/8/layout/orgChart1"/>
    <dgm:cxn modelId="{7BA31270-05BA-4F03-BD57-7CEFD5DC1690}" type="presParOf" srcId="{DDBAABA0-CE4E-42F0-AA7A-2673C5160841}" destId="{AF549B3D-86F6-43E8-ADFF-C699C2D5196C}" srcOrd="5" destOrd="0" presId="urn:microsoft.com/office/officeart/2005/8/layout/orgChart1"/>
    <dgm:cxn modelId="{6FF885F1-B295-46D9-B728-4C160D7FCE6D}" type="presParOf" srcId="{AF549B3D-86F6-43E8-ADFF-C699C2D5196C}" destId="{B33B459D-F662-451E-BC6A-68579A1333FD}" srcOrd="0" destOrd="0" presId="urn:microsoft.com/office/officeart/2005/8/layout/orgChart1"/>
    <dgm:cxn modelId="{C61CFB11-C8C5-481A-9813-DFC91D32B35D}" type="presParOf" srcId="{B33B459D-F662-451E-BC6A-68579A1333FD}" destId="{0DC4BFCF-8466-42C3-8704-F019EAFAC88C}" srcOrd="0" destOrd="0" presId="urn:microsoft.com/office/officeart/2005/8/layout/orgChart1"/>
    <dgm:cxn modelId="{92A924D1-9ED7-423D-9205-75ACC1827F97}" type="presParOf" srcId="{B33B459D-F662-451E-BC6A-68579A1333FD}" destId="{AAD9085F-C66F-4F5A-9479-83260B67CF28}" srcOrd="1" destOrd="0" presId="urn:microsoft.com/office/officeart/2005/8/layout/orgChart1"/>
    <dgm:cxn modelId="{6AFE7823-CA43-4809-BA59-D309AAA03907}" type="presParOf" srcId="{AF549B3D-86F6-43E8-ADFF-C699C2D5196C}" destId="{BB5F4C99-EA3C-4823-A8D4-EEB035E2BECA}" srcOrd="1" destOrd="0" presId="urn:microsoft.com/office/officeart/2005/8/layout/orgChart1"/>
    <dgm:cxn modelId="{334144FD-C7A5-49EA-99A3-E9263B6074C3}" type="presParOf" srcId="{AF549B3D-86F6-43E8-ADFF-C699C2D5196C}" destId="{AD0EF503-6435-497C-B7AD-4BA4CD81FF1D}" srcOrd="2" destOrd="0" presId="urn:microsoft.com/office/officeart/2005/8/layout/orgChart1"/>
    <dgm:cxn modelId="{8E9EC393-C9B0-4C41-9C4C-D0D780518943}" type="presParOf" srcId="{B76560A4-A2ED-4021-B383-289850152F25}" destId="{FEB43988-DC94-48B2-A449-9E2C8CEC3C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B916FF-4D2F-42DC-943D-C819B65A32A6}">
      <dsp:nvSpPr>
        <dsp:cNvPr id="0" name=""/>
        <dsp:cNvSpPr/>
      </dsp:nvSpPr>
      <dsp:spPr>
        <a:xfrm>
          <a:off x="4320479" y="1346023"/>
          <a:ext cx="3056771" cy="5305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5257"/>
              </a:lnTo>
              <a:lnTo>
                <a:pt x="3056771" y="265257"/>
              </a:lnTo>
              <a:lnTo>
                <a:pt x="3056771" y="5305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0A4B5F-18EE-48E1-A273-BB67D3A01DCE}">
      <dsp:nvSpPr>
        <dsp:cNvPr id="0" name=""/>
        <dsp:cNvSpPr/>
      </dsp:nvSpPr>
      <dsp:spPr>
        <a:xfrm>
          <a:off x="4274759" y="1346023"/>
          <a:ext cx="91440" cy="53051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305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28DA0C-AB74-4820-9F5C-31E19BB7B2FC}">
      <dsp:nvSpPr>
        <dsp:cNvPr id="0" name=""/>
        <dsp:cNvSpPr/>
      </dsp:nvSpPr>
      <dsp:spPr>
        <a:xfrm>
          <a:off x="1263708" y="1346023"/>
          <a:ext cx="3056771" cy="530514"/>
        </a:xfrm>
        <a:custGeom>
          <a:avLst/>
          <a:gdLst/>
          <a:ahLst/>
          <a:cxnLst/>
          <a:rect l="0" t="0" r="0" b="0"/>
          <a:pathLst>
            <a:path>
              <a:moveTo>
                <a:pt x="3056771" y="0"/>
              </a:moveTo>
              <a:lnTo>
                <a:pt x="3056771" y="265257"/>
              </a:lnTo>
              <a:lnTo>
                <a:pt x="0" y="265257"/>
              </a:lnTo>
              <a:lnTo>
                <a:pt x="0" y="530514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17B75E-EC57-4A6A-9FDC-7AC0BBF04487}">
      <dsp:nvSpPr>
        <dsp:cNvPr id="0" name=""/>
        <dsp:cNvSpPr/>
      </dsp:nvSpPr>
      <dsp:spPr>
        <a:xfrm>
          <a:off x="3057351" y="82894"/>
          <a:ext cx="2526257" cy="1263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1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непроизвольное,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или </a:t>
          </a:r>
          <a:r>
            <a:rPr kumimoji="0" lang="ru-RU" sz="2200" b="0" i="1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пассивное</a:t>
          </a:r>
          <a:endParaRPr kumimoji="0" lang="ru-RU" sz="2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057351" y="82894"/>
        <a:ext cx="2526257" cy="1263128"/>
      </dsp:txXfrm>
    </dsp:sp>
    <dsp:sp modelId="{D3FBFA8B-DEA4-4D23-B1F6-714C89D972D2}">
      <dsp:nvSpPr>
        <dsp:cNvPr id="0" name=""/>
        <dsp:cNvSpPr/>
      </dsp:nvSpPr>
      <dsp:spPr>
        <a:xfrm>
          <a:off x="580" y="1876537"/>
          <a:ext cx="2526257" cy="1263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1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творческое,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или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1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конструктивное</a:t>
          </a:r>
          <a:endParaRPr kumimoji="0" lang="ru-RU" sz="2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580" y="1876537"/>
        <a:ext cx="2526257" cy="1263128"/>
      </dsp:txXfrm>
    </dsp:sp>
    <dsp:sp modelId="{A4BBF631-A18C-40E6-A23D-CC785FC1D9AA}">
      <dsp:nvSpPr>
        <dsp:cNvPr id="0" name=""/>
        <dsp:cNvSpPr/>
      </dsp:nvSpPr>
      <dsp:spPr>
        <a:xfrm>
          <a:off x="3057351" y="1876537"/>
          <a:ext cx="2526257" cy="1263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1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воспроизводящее,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1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ru-RU" sz="22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или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1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репродуктивное</a:t>
          </a:r>
          <a:endParaRPr kumimoji="0" lang="ru-RU" sz="2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3057351" y="1876537"/>
        <a:ext cx="2526257" cy="1263128"/>
      </dsp:txXfrm>
    </dsp:sp>
    <dsp:sp modelId="{0DC4BFCF-8466-42C3-8704-F019EAFAC88C}">
      <dsp:nvSpPr>
        <dsp:cNvPr id="0" name=""/>
        <dsp:cNvSpPr/>
      </dsp:nvSpPr>
      <dsp:spPr>
        <a:xfrm>
          <a:off x="6114122" y="1876537"/>
          <a:ext cx="2526257" cy="1263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1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произвольное,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200" b="0" i="1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 </a:t>
          </a:r>
          <a:r>
            <a:rPr kumimoji="0" lang="ru-RU" sz="2200" b="0" i="0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или </a:t>
          </a:r>
          <a:r>
            <a:rPr kumimoji="0" lang="ru-RU" sz="2200" b="0" i="1" u="none" strike="noStrike" kern="1200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Arial" pitchFamily="34" charset="0"/>
              <a:cs typeface="Arial" pitchFamily="34" charset="0"/>
            </a:rPr>
            <a:t>активное</a:t>
          </a:r>
          <a:endParaRPr kumimoji="0" lang="ru-RU" sz="2200" b="0" i="0" u="none" strike="noStrike" kern="1200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endParaRPr>
        </a:p>
      </dsp:txBody>
      <dsp:txXfrm>
        <a:off x="6114122" y="1876537"/>
        <a:ext cx="2526257" cy="12631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14.04.2018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" y="2564904"/>
            <a:ext cx="4419600" cy="1656184"/>
          </a:xfrm>
        </p:spPr>
        <p:txBody>
          <a:bodyPr>
            <a:noAutofit/>
          </a:bodyPr>
          <a:lstStyle/>
          <a:p>
            <a:pPr algn="ctr"/>
            <a:r>
              <a:rPr lang="ru-RU" sz="2800" dirty="0" smtClean="0">
                <a:solidFill>
                  <a:srgbClr val="0070C0"/>
                </a:solidFill>
              </a:rPr>
              <a:t>Особенности развития мышления и воображения детей младшего школьного возраста</a:t>
            </a:r>
            <a:endParaRPr lang="ru-RU" sz="28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4005064"/>
            <a:ext cx="4419600" cy="1066800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dirty="0" smtClean="0"/>
          </a:p>
          <a:p>
            <a:pPr algn="r"/>
            <a:endParaRPr lang="ru-RU" dirty="0"/>
          </a:p>
          <a:p>
            <a:pPr algn="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Выполнила </a:t>
            </a:r>
          </a:p>
          <a:p>
            <a:pPr algn="r"/>
            <a:r>
              <a:rPr lang="ru-RU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Киселёва Елена Евгеньевна</a:t>
            </a: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12976"/>
            <a:ext cx="3474523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38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9269" y="188640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400" b="1" dirty="0" smtClean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Изменение </a:t>
            </a:r>
            <a:r>
              <a:rPr lang="ru-RU" sz="2400" b="1" dirty="0">
                <a:solidFill>
                  <a:srgbClr val="FFC000"/>
                </a:solidFill>
              </a:rPr>
              <a:t>роли игры в младшем школьном детстве по сравнению </a:t>
            </a:r>
            <a:r>
              <a:rPr lang="ru-RU" sz="2400" b="1" dirty="0" smtClean="0">
                <a:solidFill>
                  <a:srgbClr val="FFC000"/>
                </a:solidFill>
              </a:rPr>
              <a:t>с ранним </a:t>
            </a:r>
            <a:r>
              <a:rPr lang="ru-RU" sz="2400" b="1" dirty="0">
                <a:solidFill>
                  <a:srgbClr val="FFC000"/>
                </a:solidFill>
              </a:rPr>
              <a:t>возрастом связано, в частности, с тем, что в эти годы она </a:t>
            </a:r>
            <a:r>
              <a:rPr lang="ru-RU" sz="2400" b="1" dirty="0" smtClean="0">
                <a:solidFill>
                  <a:srgbClr val="FFC000"/>
                </a:solidFill>
              </a:rPr>
              <a:t>начинает служить </a:t>
            </a:r>
            <a:r>
              <a:rPr lang="ru-RU" sz="2400" b="1" dirty="0">
                <a:solidFill>
                  <a:srgbClr val="FFC000"/>
                </a:solidFill>
              </a:rPr>
              <a:t>средством формирования и развития у ребенка многих </a:t>
            </a:r>
            <a:r>
              <a:rPr lang="ru-RU" sz="2400" b="1" dirty="0" smtClean="0">
                <a:solidFill>
                  <a:srgbClr val="FFC000"/>
                </a:solidFill>
              </a:rPr>
              <a:t>полезных личностных </a:t>
            </a:r>
            <a:r>
              <a:rPr lang="ru-RU" sz="2400" b="1" dirty="0">
                <a:solidFill>
                  <a:srgbClr val="FFC000"/>
                </a:solidFill>
              </a:rPr>
              <a:t>качеств, в первую очередь тех, которые в силу </a:t>
            </a:r>
            <a:r>
              <a:rPr lang="ru-RU" sz="2400" b="1" dirty="0" smtClean="0">
                <a:solidFill>
                  <a:srgbClr val="FFC000"/>
                </a:solidFill>
              </a:rPr>
              <a:t>ограниченности возрастных </a:t>
            </a:r>
            <a:r>
              <a:rPr lang="ru-RU" sz="2400" b="1" dirty="0">
                <a:solidFill>
                  <a:srgbClr val="FFC000"/>
                </a:solidFill>
              </a:rPr>
              <a:t>возможностей детей не могут </a:t>
            </a:r>
            <a:r>
              <a:rPr lang="ru-RU" sz="2400" b="1" dirty="0" smtClean="0">
                <a:solidFill>
                  <a:srgbClr val="FFC000"/>
                </a:solidFill>
              </a:rPr>
              <a:t>активно формироваться </a:t>
            </a:r>
            <a:r>
              <a:rPr lang="ru-RU" sz="2400" b="1" dirty="0">
                <a:solidFill>
                  <a:srgbClr val="FFC000"/>
                </a:solidFill>
              </a:rPr>
              <a:t>в </a:t>
            </a:r>
            <a:r>
              <a:rPr lang="ru-RU" sz="2400" b="1" dirty="0" smtClean="0">
                <a:solidFill>
                  <a:srgbClr val="FFC000"/>
                </a:solidFill>
              </a:rPr>
              <a:t>других более </a:t>
            </a:r>
            <a:r>
              <a:rPr lang="ru-RU" sz="2400" b="1" dirty="0">
                <a:solidFill>
                  <a:srgbClr val="FFC000"/>
                </a:solidFill>
              </a:rPr>
              <a:t>"взрослых" видах деятельности. Игра в этом случае выступает </a:t>
            </a:r>
            <a:r>
              <a:rPr lang="ru-RU" sz="2400" b="1" dirty="0" smtClean="0">
                <a:solidFill>
                  <a:srgbClr val="FFC000"/>
                </a:solidFill>
              </a:rPr>
              <a:t>как подготовительный </a:t>
            </a:r>
            <a:r>
              <a:rPr lang="ru-RU" sz="2400" b="1" dirty="0">
                <a:solidFill>
                  <a:srgbClr val="FFC000"/>
                </a:solidFill>
              </a:rPr>
              <a:t>этап развития ребенка, как начало или проба в </a:t>
            </a:r>
            <a:r>
              <a:rPr lang="ru-RU" sz="2400" b="1" dirty="0" smtClean="0">
                <a:solidFill>
                  <a:srgbClr val="FFC000"/>
                </a:solidFill>
              </a:rPr>
              <a:t>воспитании важных </a:t>
            </a:r>
            <a:r>
              <a:rPr lang="ru-RU" sz="2400" b="1" dirty="0">
                <a:solidFill>
                  <a:srgbClr val="FFC000"/>
                </a:solidFill>
              </a:rPr>
              <a:t>личностных свойств и </a:t>
            </a:r>
            <a:r>
              <a:rPr lang="ru-RU" sz="2400" b="1" dirty="0" smtClean="0">
                <a:solidFill>
                  <a:srgbClr val="FFC000"/>
                </a:solidFill>
              </a:rPr>
              <a:t>как переходный </a:t>
            </a:r>
            <a:r>
              <a:rPr lang="ru-RU" sz="2400" b="1" dirty="0">
                <a:solidFill>
                  <a:srgbClr val="FFC000"/>
                </a:solidFill>
              </a:rPr>
              <a:t>момент к включению </a:t>
            </a:r>
            <a:r>
              <a:rPr lang="ru-RU" sz="2400" b="1" dirty="0" smtClean="0">
                <a:solidFill>
                  <a:srgbClr val="FFC000"/>
                </a:solidFill>
              </a:rPr>
              <a:t>ребенка в </a:t>
            </a:r>
            <a:r>
              <a:rPr lang="ru-RU" sz="2400" b="1" dirty="0">
                <a:solidFill>
                  <a:srgbClr val="FFC000"/>
                </a:solidFill>
              </a:rPr>
              <a:t>более сильные и эффективные с воспитательной точки </a:t>
            </a:r>
            <a:r>
              <a:rPr lang="ru-RU" sz="2400" b="1" dirty="0" smtClean="0">
                <a:solidFill>
                  <a:srgbClr val="FFC000"/>
                </a:solidFill>
              </a:rPr>
              <a:t>зрения виды деятельности: учение, общение и труд.</a:t>
            </a:r>
            <a:r>
              <a:rPr lang="ru-RU" sz="2400" b="1" dirty="0">
                <a:solidFill>
                  <a:srgbClr val="FFC000"/>
                </a:solidFill>
              </a:rPr>
              <a:t/>
            </a:r>
            <a:br>
              <a:rPr lang="ru-RU" sz="2400" b="1" dirty="0">
                <a:solidFill>
                  <a:srgbClr val="FFC000"/>
                </a:solidFill>
              </a:rPr>
            </a:br>
            <a:endParaRPr lang="ru-RU" sz="2400" b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5008140"/>
            <a:ext cx="2518792" cy="161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168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дминистратор\Desktop\0004-004-Osobennosti-myshlenija-mladshikh-shkolniko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692696"/>
            <a:ext cx="7884368" cy="591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7484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8604448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97336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91145" y="332656"/>
            <a:ext cx="43087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Методики для исследования мышления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88032" y="68266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«Исключение предметов».</a:t>
            </a:r>
          </a:p>
          <a:p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474" y="1231885"/>
            <a:ext cx="1768475" cy="145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862571" y="646482"/>
            <a:ext cx="2639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Классификация понятий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541453" y="1015814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/>
              <a:t>Книга, тетрадь, ручка, карандаш -  …</a:t>
            </a:r>
            <a:br>
              <a:rPr lang="ru-RU" i="1" dirty="0"/>
            </a:br>
            <a:r>
              <a:rPr lang="ru-RU" i="1" dirty="0"/>
              <a:t>Береза, тополь, дуб, липа -  …</a:t>
            </a:r>
            <a:br>
              <a:rPr lang="ru-RU" i="1" dirty="0"/>
            </a:br>
            <a:r>
              <a:rPr lang="ru-RU" i="1" dirty="0"/>
              <a:t>Ворона, воробей, голубь, попугай — …  </a:t>
            </a:r>
          </a:p>
          <a:p>
            <a:r>
              <a:rPr lang="ru-RU" i="1" dirty="0"/>
              <a:t>Москва, Лобня, Киев, Париж - ….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983424" y="4885776"/>
            <a:ext cx="26722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Установление аналогий. 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814" y="5194360"/>
            <a:ext cx="7884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>Летом — загорают, зимой…  (купаются, катаются на лыжах, танцуют).</a:t>
            </a:r>
          </a:p>
          <a:p>
            <a:endParaRPr lang="ru-RU" dirty="0"/>
          </a:p>
          <a:p>
            <a:r>
              <a:rPr lang="ru-RU" i="1" dirty="0"/>
              <a:t>В школе — учатся, в больнице … (читают, сидят, лечатся).</a:t>
            </a:r>
          </a:p>
          <a:p>
            <a:endParaRPr lang="ru-RU" dirty="0"/>
          </a:p>
          <a:p>
            <a:r>
              <a:rPr lang="ru-RU" i="1" dirty="0"/>
              <a:t>На самолете — летают, на машине … (едут, сидят, разговаривают).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283968" y="2359694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u="sng" dirty="0">
                <a:solidFill>
                  <a:srgbClr val="FFC000"/>
                </a:solidFill>
              </a:rPr>
              <a:t>Установление причинно-следственных зависимостей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10" name="Рисунок 9" descr="http://logopsi.ucoz.com/_ph/76/8613418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240" y="3006025"/>
            <a:ext cx="5940425" cy="18522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60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332656"/>
            <a:ext cx="4585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solidFill>
                  <a:srgbClr val="00B050"/>
                </a:solidFill>
              </a:rPr>
              <a:t>Методики для исследования </a:t>
            </a:r>
            <a:r>
              <a:rPr lang="ru-RU" b="1" i="1" dirty="0" smtClean="0">
                <a:solidFill>
                  <a:srgbClr val="00B050"/>
                </a:solidFill>
              </a:rPr>
              <a:t>воображения</a:t>
            </a:r>
            <a:endParaRPr lang="ru-RU" b="1" i="1" dirty="0">
              <a:solidFill>
                <a:srgbClr val="00B050"/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847638"/>
            <a:ext cx="4137557" cy="3029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95936" y="900589"/>
            <a:ext cx="4572000" cy="190821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«Солнце в комнате» </a:t>
            </a:r>
          </a:p>
          <a:p>
            <a:pPr algn="ctr"/>
            <a:r>
              <a:rPr lang="ru-RU" dirty="0" err="1">
                <a:solidFill>
                  <a:srgbClr val="002060"/>
                </a:solidFill>
              </a:rPr>
              <a:t>В.Синельников</a:t>
            </a:r>
            <a:r>
              <a:rPr lang="ru-RU" dirty="0">
                <a:solidFill>
                  <a:srgbClr val="002060"/>
                </a:solidFill>
              </a:rPr>
              <a:t>, </a:t>
            </a:r>
            <a:r>
              <a:rPr lang="ru-RU" dirty="0" err="1" smtClean="0">
                <a:solidFill>
                  <a:srgbClr val="002060"/>
                </a:solidFill>
              </a:rPr>
              <a:t>В.Кудрявцев</a:t>
            </a:r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>
                <a:solidFill>
                  <a:srgbClr val="FFC000"/>
                </a:solidFill>
              </a:rPr>
              <a:t>Цель:</a:t>
            </a:r>
            <a:r>
              <a:rPr lang="ru-RU" dirty="0">
                <a:solidFill>
                  <a:srgbClr val="FFC000"/>
                </a:solidFill>
              </a:rPr>
              <a:t> Выявление творческих способностей ребенка к преобразованию "нереального" в "реальное" в контексте заданной ситуации путем устранения несоответствия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1023699"/>
            <a:ext cx="4572000" cy="13542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«Неполные фигуры»</a:t>
            </a:r>
          </a:p>
          <a:p>
            <a:pPr algn="ctr"/>
            <a:r>
              <a:rPr lang="ru-RU" dirty="0" err="1">
                <a:solidFill>
                  <a:srgbClr val="002060"/>
                </a:solidFill>
              </a:rPr>
              <a:t>Торренс</a:t>
            </a:r>
            <a:r>
              <a:rPr lang="ru-RU" dirty="0">
                <a:solidFill>
                  <a:srgbClr val="002060"/>
                </a:solidFill>
              </a:rPr>
              <a:t> Е.П.</a:t>
            </a:r>
          </a:p>
          <a:p>
            <a:r>
              <a:rPr lang="ru-RU" b="1" dirty="0">
                <a:solidFill>
                  <a:srgbClr val="00B050"/>
                </a:solidFill>
              </a:rPr>
              <a:t>Цель:</a:t>
            </a:r>
            <a:r>
              <a:rPr lang="ru-RU" dirty="0">
                <a:solidFill>
                  <a:srgbClr val="00B050"/>
                </a:solidFill>
              </a:rPr>
              <a:t> выявить уровень развития творческого воображения.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5214" y="2965450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60" y="2372181"/>
            <a:ext cx="1658937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523323"/>
            <a:ext cx="16764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096" y="4509120"/>
            <a:ext cx="1414463" cy="104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02" y="3645024"/>
            <a:ext cx="9334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342" y="3978895"/>
            <a:ext cx="135890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1946" y="4046141"/>
            <a:ext cx="45720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083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792088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«</a:t>
            </a:r>
            <a:r>
              <a:rPr lang="ru-RU" sz="2400" dirty="0">
                <a:solidFill>
                  <a:srgbClr val="00B050"/>
                </a:solidFill>
              </a:rPr>
              <a:t>Где чьё место?»</a:t>
            </a:r>
          </a:p>
          <a:p>
            <a:pPr algn="ctr"/>
            <a:r>
              <a:rPr lang="ru-RU" dirty="0">
                <a:solidFill>
                  <a:srgbClr val="00B050"/>
                </a:solidFill>
              </a:rPr>
              <a:t>Кравцова Е.Е.</a:t>
            </a:r>
          </a:p>
          <a:p>
            <a:pPr fontAlgn="base"/>
            <a:r>
              <a:rPr lang="ru-RU" b="1" dirty="0">
                <a:solidFill>
                  <a:srgbClr val="FFC000"/>
                </a:solidFill>
              </a:rPr>
              <a:t>Цель:</a:t>
            </a:r>
            <a:r>
              <a:rPr lang="ru-RU" dirty="0">
                <a:solidFill>
                  <a:srgbClr val="FFC000"/>
                </a:solidFill>
              </a:rPr>
              <a:t> выявить, насколько ребёнок сумеет проявить своё творческое воображение.</a:t>
            </a:r>
          </a:p>
          <a:p>
            <a:r>
              <a:rPr lang="ru-RU" dirty="0">
                <a:solidFill>
                  <a:srgbClr val="FFC000"/>
                </a:solidFill>
              </a:rPr>
              <a:t>Психологический смысл методики состоит в том, чтобы посмотреть, насколько ребенок сумеет проявить свое творческое воображение в жестко заданной  предметной ситуации.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116217"/>
            <a:ext cx="3968750" cy="224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69" y="3174284"/>
            <a:ext cx="461486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309581" y="458112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</a:rPr>
              <a:t>Тест «Составление изображений объектов»</a:t>
            </a:r>
          </a:p>
          <a:p>
            <a:pPr algn="ctr"/>
            <a:r>
              <a:rPr lang="ru-RU" dirty="0">
                <a:solidFill>
                  <a:srgbClr val="002060"/>
                </a:solidFill>
              </a:rPr>
              <a:t>Субботина Л.Ю.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35" y="5373216"/>
            <a:ext cx="524351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002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06246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6632"/>
            <a:ext cx="871296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64016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Рисунок 1"/>
          <p:cNvSpPr>
            <a:spLocks noGrp="1"/>
          </p:cNvSpPr>
          <p:nvPr>
            <p:ph type="pic" idx="1"/>
          </p:nvPr>
        </p:nvSpPr>
        <p:spPr/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Тула - 2018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76672"/>
            <a:ext cx="5400600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56992"/>
            <a:ext cx="1728192" cy="989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47090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>
                <a:solidFill>
                  <a:srgbClr val="00B050"/>
                </a:solidFill>
              </a:rPr>
              <a:t>Цель: </a:t>
            </a:r>
            <a:r>
              <a:rPr lang="ru-RU" dirty="0" smtClean="0">
                <a:solidFill>
                  <a:srgbClr val="00B050"/>
                </a:solidFill>
              </a:rPr>
              <a:t>выявить особенности развития мышления и воображения младших школьников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6912768" cy="5112568"/>
          </a:xfrm>
        </p:spPr>
        <p:txBody>
          <a:bodyPr/>
          <a:lstStyle/>
          <a:p>
            <a:r>
              <a:rPr lang="ru-RU" i="1" dirty="0" smtClean="0">
                <a:solidFill>
                  <a:srgbClr val="FFC000"/>
                </a:solidFill>
              </a:rPr>
              <a:t>Задачи: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1. Подходы к определению мышления и воображения в общей психологии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2. Психологическая характеристика детей младшего школьного возраста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3. Диагностическая программа для изучения процессов воображения и мышления</a:t>
            </a:r>
          </a:p>
          <a:p>
            <a:r>
              <a:rPr lang="ru-RU" dirty="0" smtClean="0">
                <a:solidFill>
                  <a:srgbClr val="FFC000"/>
                </a:solidFill>
              </a:rPr>
              <a:t>4. Рекомендации педагогам и родителям по развитию мышления и воображения младших школьников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573016"/>
            <a:ext cx="2143125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286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ВООБРАЖЕНИЕ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340768"/>
            <a:ext cx="7848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психический процесс создания новых представлений на основе переработки уже имеющихся образов и впечатлений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87099"/>
            <a:ext cx="770485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C000"/>
                </a:solidFill>
              </a:rPr>
              <a:t>Воображение отражает сложную интегративную деятельность мозга, в процессе которой между хранящимися в памяти образами устанавливаются новые функциональные </a:t>
            </a:r>
            <a:r>
              <a:rPr lang="ru-RU" dirty="0" smtClean="0">
                <a:solidFill>
                  <a:srgbClr val="FFC000"/>
                </a:solidFill>
              </a:rPr>
              <a:t>связи</a:t>
            </a:r>
          </a:p>
          <a:p>
            <a:pPr algn="ctr"/>
            <a:r>
              <a:rPr lang="ru-RU" sz="3600" b="1" i="1" dirty="0" smtClean="0">
                <a:solidFill>
                  <a:srgbClr val="FFC000"/>
                </a:solidFill>
              </a:rPr>
              <a:t>Виды воображения</a:t>
            </a:r>
            <a:endParaRPr lang="ru-RU" sz="3600" b="1" i="1" dirty="0">
              <a:solidFill>
                <a:srgbClr val="FFC000"/>
              </a:solidFill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251520" y="3428999"/>
          <a:ext cx="8640960" cy="32225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887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682" y="260648"/>
            <a:ext cx="856895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</a:rPr>
              <a:t>Как справедливо утверждают </a:t>
            </a:r>
            <a:r>
              <a:rPr lang="ru-RU" sz="2000" b="1" i="1" dirty="0">
                <a:solidFill>
                  <a:srgbClr val="FFC000"/>
                </a:solidFill>
              </a:rPr>
              <a:t>А.В. Петровский и А.Г. </a:t>
            </a:r>
            <a:r>
              <a:rPr lang="ru-RU" sz="2000" b="1" i="1" dirty="0" err="1">
                <a:solidFill>
                  <a:srgbClr val="FFC000"/>
                </a:solidFill>
              </a:rPr>
              <a:t>Ярошевский</a:t>
            </a:r>
            <a:r>
              <a:rPr lang="ru-RU" sz="2000" b="1" i="1" dirty="0">
                <a:solidFill>
                  <a:srgbClr val="FFC000"/>
                </a:solidFill>
              </a:rPr>
              <a:t> </a:t>
            </a:r>
            <a:r>
              <a:rPr lang="ru-RU" sz="2000" b="1" dirty="0">
                <a:solidFill>
                  <a:srgbClr val="FFC000"/>
                </a:solidFill>
              </a:rPr>
              <a:t>воображение является необходимым элементом творческой деятельности человека, выражающийся в построении образа продуктов труда, а также обеспечивающих создание программы поведения тех случаях, когда проблемная ситуация характеризуется неопределенностью и представление условий реализации поведения и деятельности.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Характеризуя воображения детей</a:t>
            </a:r>
            <a:r>
              <a:rPr lang="ru-RU" sz="2000" b="1" i="1" dirty="0">
                <a:solidFill>
                  <a:srgbClr val="FFC000"/>
                </a:solidFill>
              </a:rPr>
              <a:t>, Л.С. Выготский </a:t>
            </a:r>
            <a:r>
              <a:rPr lang="ru-RU" sz="2000" b="1" dirty="0">
                <a:solidFill>
                  <a:srgbClr val="FFC000"/>
                </a:solidFill>
              </a:rPr>
              <a:t>говорил о «необходимости понять психологический механизм воображения».</a:t>
            </a:r>
          </a:p>
          <a:p>
            <a:r>
              <a:rPr lang="ru-RU" sz="2000" b="1" i="1" dirty="0">
                <a:solidFill>
                  <a:srgbClr val="FFC000"/>
                </a:solidFill>
              </a:rPr>
              <a:t>Механизм  воображения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Воображение является крайне сложным по своему составу</a:t>
            </a:r>
            <a:br>
              <a:rPr lang="ru-RU" sz="2000" b="1" dirty="0">
                <a:solidFill>
                  <a:srgbClr val="FFC000"/>
                </a:solidFill>
              </a:rPr>
            </a:br>
            <a:r>
              <a:rPr lang="ru-RU" sz="2000" b="1" dirty="0">
                <a:solidFill>
                  <a:srgbClr val="FFC000"/>
                </a:solidFill>
              </a:rPr>
              <a:t>процессом. Он включает в себя три основных этапа: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1) накопление материала;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2) переработка накопленного материала (диссоциация и ассоциация</a:t>
            </a:r>
            <a:br>
              <a:rPr lang="ru-RU" sz="2000" b="1" dirty="0">
                <a:solidFill>
                  <a:srgbClr val="FFC000"/>
                </a:solidFill>
              </a:rPr>
            </a:br>
            <a:r>
              <a:rPr lang="ru-RU" sz="2000" b="1" dirty="0">
                <a:solidFill>
                  <a:srgbClr val="FFC000"/>
                </a:solidFill>
              </a:rPr>
              <a:t>впечатлений);</a:t>
            </a:r>
          </a:p>
          <a:p>
            <a:r>
              <a:rPr lang="ru-RU" sz="2000" b="1" dirty="0">
                <a:solidFill>
                  <a:srgbClr val="FFC000"/>
                </a:solidFill>
              </a:rPr>
              <a:t>3) комбинация отдельных образов, приведение их в систему, построение сложной картины.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941168"/>
            <a:ext cx="4818112" cy="1719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86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04664"/>
            <a:ext cx="79928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Воображение всегда связано с потребностями и желаниями человека. Разновидностью воображения является мечта.</a:t>
            </a:r>
          </a:p>
          <a:p>
            <a:pPr>
              <a:lnSpc>
                <a:spcPct val="90000"/>
              </a:lnSpc>
            </a:pPr>
            <a:r>
              <a:rPr lang="ru-RU" sz="2400" b="1" dirty="0">
                <a:solidFill>
                  <a:srgbClr val="FFC000"/>
                </a:solidFill>
              </a:rPr>
              <a:t> Мечта - это создание тою образа, реализация которого очень желательна и вполне возможна, это процесс воображения, направленный на будущее и притом желаемое будущее. Мечта и полет фантазии - могучий толчок к деятельности. Мечтая, человек должен глядеть вперед, в будущее, мысленно строить программу предстоящей деятельности.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820984"/>
            <a:ext cx="2011363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1" y="3933056"/>
            <a:ext cx="2573337" cy="261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97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268760"/>
            <a:ext cx="8784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обобщенным отражением существенных свойств предметов и явлений, их связей и отношений.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совокупность различных типов мыслительной деятельности, постоянно сменяющих и дополняющих друг друга</a:t>
            </a:r>
            <a:r>
              <a:rPr lang="ru-RU" sz="2400" b="1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2400" dirty="0">
                <a:solidFill>
                  <a:srgbClr val="FFC000"/>
                </a:solidFill>
              </a:rPr>
              <a:t>Мышление включает в себя ряд операций: </a:t>
            </a:r>
            <a:r>
              <a:rPr lang="ru-RU" sz="2400" dirty="0">
                <a:solidFill>
                  <a:srgbClr val="FF3300"/>
                </a:solidFill>
              </a:rPr>
              <a:t>анализ, синтез, абстрагирование, обобщение,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3300"/>
                </a:solidFill>
              </a:rPr>
              <a:t>сравнение</a:t>
            </a:r>
            <a:r>
              <a:rPr lang="ru-RU" sz="2400" dirty="0"/>
              <a:t> </a:t>
            </a:r>
            <a:r>
              <a:rPr lang="ru-RU" sz="2400" dirty="0">
                <a:solidFill>
                  <a:srgbClr val="FFC000"/>
                </a:solidFill>
              </a:rPr>
              <a:t>с имеющимся в памяти эталоном или образом. Результатом мышления всегда является мысль. Например, проснувшись утром, вы подходите к окну и видите, что крыши домов мокрые. «Значит, ночью шел дождь», - думаете вы. Но ведь вы не видели дождя! Значит, вы обобщили результаты многих наблюдений и пришли к выводу, что после всякого сильного дождя крыши бывают мокрыми.</a:t>
            </a:r>
          </a:p>
          <a:p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835696" y="188640"/>
            <a:ext cx="55446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dirty="0">
                <a:solidFill>
                  <a:srgbClr val="00B050"/>
                </a:solidFill>
              </a:rPr>
              <a:t>Мышление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5445224"/>
            <a:ext cx="1872208" cy="126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6527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9712" y="476672"/>
            <a:ext cx="639258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Что такое человеческая мысль?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3" y="1123003"/>
            <a:ext cx="8964487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Это один из тех вопросов, которые рано или поздно задает себе каждый. Очевидно, что мысль - результат сложной деятельности мозга. Природа дала человеку способность к мышлению, но реализуется эта способность только в человеческом обществе, т.е. в ходе общения человека с другими людьми</a:t>
            </a:r>
            <a:r>
              <a:rPr lang="ru-RU" sz="2400" b="1" dirty="0" smtClean="0">
                <a:solidFill>
                  <a:srgbClr val="FFC000"/>
                </a:solidFill>
              </a:rPr>
              <a:t>.</a:t>
            </a:r>
          </a:p>
          <a:p>
            <a:r>
              <a:rPr lang="ru-RU" sz="2400" b="1" dirty="0">
                <a:solidFill>
                  <a:srgbClr val="FFC000"/>
                </a:solidFill>
              </a:rPr>
              <a:t>В истории развития человечества мышление сформировалось в процессе трудовой деятельности. Большое значение для его развития имело овладение речью. Язык самым непосредственным образом связан с мышлением. Он является орудием мышления и одной из форм проявления сознания. </a:t>
            </a:r>
          </a:p>
          <a:p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97152"/>
            <a:ext cx="19050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97152"/>
            <a:ext cx="1968996" cy="1841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4211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332656"/>
            <a:ext cx="8208912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00B050"/>
                </a:solidFill>
              </a:rPr>
              <a:t>Младший школьный возраст- начало школьной жизни. </a:t>
            </a:r>
            <a:endParaRPr lang="ru-RU" sz="2400" b="1" dirty="0" smtClean="0">
              <a:solidFill>
                <a:srgbClr val="00B050"/>
              </a:solidFill>
            </a:endParaRPr>
          </a:p>
          <a:p>
            <a:r>
              <a:rPr lang="ru-RU" b="1" dirty="0" smtClean="0">
                <a:solidFill>
                  <a:srgbClr val="FFC000"/>
                </a:solidFill>
              </a:rPr>
              <a:t>Вступая </a:t>
            </a:r>
            <a:r>
              <a:rPr lang="ru-RU" b="1" dirty="0">
                <a:solidFill>
                  <a:srgbClr val="FFC000"/>
                </a:solidFill>
              </a:rPr>
              <a:t>в </a:t>
            </a:r>
            <a:r>
              <a:rPr lang="ru-RU" b="1" dirty="0" smtClean="0">
                <a:solidFill>
                  <a:srgbClr val="FFC000"/>
                </a:solidFill>
              </a:rPr>
              <a:t>него, ребенок </a:t>
            </a:r>
            <a:r>
              <a:rPr lang="ru-RU" b="1" dirty="0">
                <a:solidFill>
                  <a:srgbClr val="FFC000"/>
                </a:solidFill>
              </a:rPr>
              <a:t>приобретает внутреннюю позицию школьника ,учебную мотивацию.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Учебная деятельность становится для него ведущей. На протяжении этого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периода у ребенка развивается теоретическое мышление, он получает новые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знания, умения. Навыки - создает необходимую базу для всего своего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последующего обучения. Но значение учебной деятельности на этом не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исчерпывается, то её результативности непосредственно зависит развитие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личности младшего школьника. Школьная успеваемость является важным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критерием оценки ребенка как личности со стороны взрослых и сверстников.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Статус отличника или неуспевающего отражается на самооценке ребенка, его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самоуважении и </a:t>
            </a:r>
            <a:r>
              <a:rPr lang="ru-RU" b="1" dirty="0" err="1">
                <a:solidFill>
                  <a:srgbClr val="FFC000"/>
                </a:solidFill>
              </a:rPr>
              <a:t>самовосприятии</a:t>
            </a:r>
            <a:r>
              <a:rPr lang="ru-RU" b="1" dirty="0">
                <a:solidFill>
                  <a:srgbClr val="FFC000"/>
                </a:solidFill>
              </a:rPr>
              <a:t>. Успешная учеба, осознание своих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способностей и умений качественно выполнять любые задания приводит к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становлению чувства компетентности. Если чувство компетентности в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учебной деятельности не формируется, у ребенка снижается самооценка и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возникает чувство </a:t>
            </a:r>
            <a:r>
              <a:rPr lang="ru-RU" b="1" dirty="0" smtClean="0">
                <a:solidFill>
                  <a:srgbClr val="FFC000"/>
                </a:solidFill>
              </a:rPr>
              <a:t>неполноценности.</a:t>
            </a:r>
            <a:r>
              <a:rPr lang="ru-RU" b="1" dirty="0">
                <a:solidFill>
                  <a:srgbClr val="FFC000"/>
                </a:solidFill>
              </a:rPr>
              <a:t/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Начало обучения в школе ведет к коренному изменению социальной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ситуации развития ребенка. Он становится «общественным» субъектом и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имеет теперь социально значимые обязанности, выполнение которых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получает общественную оценку. Вся система жизненных отношений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ребенка перестраивается и во многом определяется тем, насколько успешно</a:t>
            </a:r>
            <a:br>
              <a:rPr lang="ru-RU" b="1" dirty="0">
                <a:solidFill>
                  <a:srgbClr val="FFC000"/>
                </a:solidFill>
              </a:rPr>
            </a:br>
            <a:r>
              <a:rPr lang="ru-RU" b="1" dirty="0">
                <a:solidFill>
                  <a:srgbClr val="FFC000"/>
                </a:solidFill>
              </a:rPr>
              <a:t>он справляется с новыми требованиями.</a:t>
            </a:r>
            <a:br>
              <a:rPr lang="ru-RU" b="1" dirty="0">
                <a:solidFill>
                  <a:srgbClr val="FFC000"/>
                </a:solidFill>
              </a:rPr>
            </a:b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76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2552" y="116632"/>
            <a:ext cx="8901447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00B050"/>
                </a:solidFill>
              </a:rPr>
              <a:t>Кризис 7 лет.</a:t>
            </a:r>
          </a:p>
          <a:p>
            <a:r>
              <a:rPr lang="ru-RU" sz="2000" b="1" dirty="0" smtClean="0">
                <a:solidFill>
                  <a:srgbClr val="FFC000"/>
                </a:solidFill>
              </a:rPr>
              <a:t>Независимо </a:t>
            </a:r>
            <a:r>
              <a:rPr lang="ru-RU" sz="2000" b="1" dirty="0">
                <a:solidFill>
                  <a:srgbClr val="FFC000"/>
                </a:solidFill>
              </a:rPr>
              <a:t>от того, когда ребенок пошел в школу, в </a:t>
            </a:r>
            <a:r>
              <a:rPr lang="ru-RU" sz="2000" b="1" dirty="0" smtClean="0">
                <a:solidFill>
                  <a:srgbClr val="FFC000"/>
                </a:solidFill>
              </a:rPr>
              <a:t>6 или </a:t>
            </a:r>
            <a:r>
              <a:rPr lang="ru-RU" sz="2000" b="1" dirty="0">
                <a:solidFill>
                  <a:srgbClr val="FFC000"/>
                </a:solidFill>
              </a:rPr>
              <a:t>7 лет, он в какой-то момент своего развития проходит через кризис. </a:t>
            </a:r>
            <a:r>
              <a:rPr lang="ru-RU" sz="2000" b="1" dirty="0" smtClean="0">
                <a:solidFill>
                  <a:srgbClr val="FFC000"/>
                </a:solidFill>
              </a:rPr>
              <a:t>Как всякий </a:t>
            </a:r>
            <a:r>
              <a:rPr lang="ru-RU" sz="2000" b="1" dirty="0">
                <a:solidFill>
                  <a:srgbClr val="FFC000"/>
                </a:solidFill>
              </a:rPr>
              <a:t>кризис, кризис 7 лет не жестко связан с объективным </a:t>
            </a:r>
            <a:r>
              <a:rPr lang="ru-RU" sz="2000" b="1" dirty="0" smtClean="0">
                <a:solidFill>
                  <a:srgbClr val="FFC000"/>
                </a:solidFill>
              </a:rPr>
              <a:t>изменением ситуации</a:t>
            </a:r>
            <a:r>
              <a:rPr lang="ru-RU" sz="2000" b="1" dirty="0">
                <a:solidFill>
                  <a:srgbClr val="FFC000"/>
                </a:solidFill>
              </a:rPr>
              <a:t>. Важно как ребенок переживает ту систему отношений, в </a:t>
            </a:r>
            <a:r>
              <a:rPr lang="ru-RU" sz="2000" b="1" dirty="0" smtClean="0">
                <a:solidFill>
                  <a:srgbClr val="FFC000"/>
                </a:solidFill>
              </a:rPr>
              <a:t>которую он </a:t>
            </a:r>
            <a:r>
              <a:rPr lang="ru-RU" sz="2000" b="1" dirty="0">
                <a:solidFill>
                  <a:srgbClr val="FFC000"/>
                </a:solidFill>
              </a:rPr>
              <a:t>включен. Будь то </a:t>
            </a:r>
            <a:r>
              <a:rPr lang="ru-RU" sz="2000" b="1" dirty="0" smtClean="0">
                <a:solidFill>
                  <a:srgbClr val="FFC000"/>
                </a:solidFill>
              </a:rPr>
              <a:t>стабильные отношения</a:t>
            </a:r>
            <a:r>
              <a:rPr lang="ru-RU" sz="2000" b="1" dirty="0">
                <a:solidFill>
                  <a:srgbClr val="FFC000"/>
                </a:solidFill>
              </a:rPr>
              <a:t>. Или резко </a:t>
            </a:r>
            <a:r>
              <a:rPr lang="ru-RU" sz="2000" b="1" dirty="0" smtClean="0">
                <a:solidFill>
                  <a:srgbClr val="FFC000"/>
                </a:solidFill>
              </a:rPr>
              <a:t>меняющееся. Изменилось </a:t>
            </a:r>
            <a:r>
              <a:rPr lang="ru-RU" sz="2000" b="1" dirty="0">
                <a:solidFill>
                  <a:srgbClr val="FFC000"/>
                </a:solidFill>
              </a:rPr>
              <a:t>восприятие своего места в системе отношений - значит, </a:t>
            </a:r>
            <a:r>
              <a:rPr lang="ru-RU" sz="2000" b="1" dirty="0" smtClean="0">
                <a:solidFill>
                  <a:srgbClr val="FFC000"/>
                </a:solidFill>
              </a:rPr>
              <a:t>меняется социальная </a:t>
            </a:r>
            <a:r>
              <a:rPr lang="ru-RU" sz="2000" b="1" dirty="0">
                <a:solidFill>
                  <a:srgbClr val="FFC000"/>
                </a:solidFill>
              </a:rPr>
              <a:t>ситуация развития, и </a:t>
            </a:r>
            <a:r>
              <a:rPr lang="ru-RU" sz="2000" b="1" dirty="0" smtClean="0">
                <a:solidFill>
                  <a:srgbClr val="FFC000"/>
                </a:solidFill>
              </a:rPr>
              <a:t>ребенок оказывается </a:t>
            </a:r>
            <a:r>
              <a:rPr lang="ru-RU" sz="2000" b="1" dirty="0">
                <a:solidFill>
                  <a:srgbClr val="FFC000"/>
                </a:solidFill>
              </a:rPr>
              <a:t>на границе </a:t>
            </a:r>
            <a:r>
              <a:rPr lang="ru-RU" sz="2000" b="1" dirty="0" smtClean="0">
                <a:solidFill>
                  <a:srgbClr val="FFC000"/>
                </a:solidFill>
              </a:rPr>
              <a:t>нового.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Доминирующей </a:t>
            </a:r>
            <a:r>
              <a:rPr lang="ru-RU" sz="2000" b="1" dirty="0">
                <a:solidFill>
                  <a:srgbClr val="FFC000"/>
                </a:solidFill>
              </a:rPr>
              <a:t>функцией в младшем школьном возрасте </a:t>
            </a:r>
            <a:r>
              <a:rPr lang="ru-RU" sz="2000" b="1" dirty="0" smtClean="0">
                <a:solidFill>
                  <a:srgbClr val="FFC000"/>
                </a:solidFill>
              </a:rPr>
              <a:t>становится </a:t>
            </a:r>
            <a:r>
              <a:rPr lang="ru-RU" sz="2000" b="1" i="1" dirty="0" smtClean="0">
                <a:solidFill>
                  <a:srgbClr val="FFC000"/>
                </a:solidFill>
              </a:rPr>
              <a:t>мышление</a:t>
            </a:r>
            <a:r>
              <a:rPr lang="ru-RU" sz="2000" b="1" dirty="0">
                <a:solidFill>
                  <a:srgbClr val="FFC000"/>
                </a:solidFill>
              </a:rPr>
              <a:t>. Благодаря этому интенсивно развиваются, перестраиваются </a:t>
            </a:r>
            <a:r>
              <a:rPr lang="ru-RU" sz="2000" b="1" dirty="0" smtClean="0">
                <a:solidFill>
                  <a:srgbClr val="FFC000"/>
                </a:solidFill>
              </a:rPr>
              <a:t>сами</a:t>
            </a:r>
            <a:r>
              <a:rPr lang="ru-RU" sz="2000" b="1" dirty="0">
                <a:solidFill>
                  <a:srgbClr val="FFC000"/>
                </a:solidFill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</a:rPr>
              <a:t>мыслительные </a:t>
            </a:r>
            <a:r>
              <a:rPr lang="ru-RU" sz="2000" b="1" dirty="0">
                <a:solidFill>
                  <a:srgbClr val="FFC000"/>
                </a:solidFill>
              </a:rPr>
              <a:t>процессы и, с другой стороны от интеллекта зависит </a:t>
            </a:r>
            <a:r>
              <a:rPr lang="ru-RU" sz="2000" b="1" dirty="0" smtClean="0">
                <a:solidFill>
                  <a:srgbClr val="FFC000"/>
                </a:solidFill>
              </a:rPr>
              <a:t>развитие остальных </a:t>
            </a:r>
            <a:r>
              <a:rPr lang="ru-RU" sz="2000" b="1" dirty="0">
                <a:solidFill>
                  <a:srgbClr val="FFC000"/>
                </a:solidFill>
              </a:rPr>
              <a:t>психических функций. Школьное обучение строится </a:t>
            </a:r>
            <a:r>
              <a:rPr lang="ru-RU" sz="2000" b="1" dirty="0" smtClean="0">
                <a:solidFill>
                  <a:srgbClr val="FFC000"/>
                </a:solidFill>
              </a:rPr>
              <a:t>таим образом</a:t>
            </a:r>
            <a:r>
              <a:rPr lang="ru-RU" sz="2000" b="1" dirty="0">
                <a:solidFill>
                  <a:srgbClr val="FFC000"/>
                </a:solidFill>
              </a:rPr>
              <a:t>, что словесно-логическое мышление получает преимущественное</a:t>
            </a:r>
            <a:br>
              <a:rPr lang="ru-RU" sz="2000" b="1" dirty="0">
                <a:solidFill>
                  <a:srgbClr val="FFC000"/>
                </a:solidFill>
              </a:rPr>
            </a:br>
            <a:r>
              <a:rPr lang="ru-RU" sz="2000" b="1" dirty="0">
                <a:solidFill>
                  <a:srgbClr val="FFC000"/>
                </a:solidFill>
              </a:rPr>
              <a:t>развитие. Если в первые 2 года обучения дети много работают с наглядными</a:t>
            </a:r>
            <a:br>
              <a:rPr lang="ru-RU" sz="2000" b="1" dirty="0">
                <a:solidFill>
                  <a:srgbClr val="FFC000"/>
                </a:solidFill>
              </a:rPr>
            </a:br>
            <a:r>
              <a:rPr lang="ru-RU" sz="2000" b="1" dirty="0">
                <a:solidFill>
                  <a:srgbClr val="FFC000"/>
                </a:solidFill>
              </a:rPr>
              <a:t>образцами, то в следующих классах объем такого рода занятий </a:t>
            </a:r>
            <a:r>
              <a:rPr lang="ru-RU" sz="2000" b="1" dirty="0" smtClean="0">
                <a:solidFill>
                  <a:srgbClr val="FFC000"/>
                </a:solidFill>
              </a:rPr>
              <a:t>сокращается. В </a:t>
            </a:r>
            <a:r>
              <a:rPr lang="ru-RU" sz="2000" b="1" dirty="0">
                <a:solidFill>
                  <a:srgbClr val="FFC000"/>
                </a:solidFill>
              </a:rPr>
              <a:t>конце младшего школьного возраста проявляются </a:t>
            </a:r>
            <a:r>
              <a:rPr lang="ru-RU" sz="2000" b="1" dirty="0" smtClean="0">
                <a:solidFill>
                  <a:srgbClr val="FFC000"/>
                </a:solidFill>
              </a:rPr>
              <a:t>индивидуальные различия</a:t>
            </a:r>
            <a:r>
              <a:rPr lang="ru-RU" sz="2000" b="1" dirty="0">
                <a:solidFill>
                  <a:srgbClr val="FFC000"/>
                </a:solidFill>
              </a:rPr>
              <a:t>: среди детей выделяются группы "теоретиков", которые </a:t>
            </a:r>
            <a:r>
              <a:rPr lang="ru-RU" sz="2000" b="1" dirty="0" smtClean="0">
                <a:solidFill>
                  <a:srgbClr val="FFC000"/>
                </a:solidFill>
              </a:rPr>
              <a:t>решают учебные </a:t>
            </a:r>
            <a:r>
              <a:rPr lang="ru-RU" sz="2000" b="1" dirty="0">
                <a:solidFill>
                  <a:srgbClr val="FFC000"/>
                </a:solidFill>
              </a:rPr>
              <a:t>задачи в словесном плане, "практиков", которым нужна опора </a:t>
            </a:r>
            <a:r>
              <a:rPr lang="ru-RU" sz="2000" b="1" dirty="0" smtClean="0">
                <a:solidFill>
                  <a:srgbClr val="FFC000"/>
                </a:solidFill>
              </a:rPr>
              <a:t>на наглядность, и «художников» с ярким образным мышлением.</a:t>
            </a:r>
            <a:r>
              <a:rPr lang="ru-RU" sz="2000" b="1" dirty="0">
                <a:solidFill>
                  <a:srgbClr val="FFC000"/>
                </a:solidFill>
              </a:rPr>
              <a:t/>
            </a:r>
            <a:br>
              <a:rPr lang="ru-RU" sz="2000" b="1" dirty="0">
                <a:solidFill>
                  <a:srgbClr val="FFC000"/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595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119</TotalTime>
  <Words>901</Words>
  <Application>Microsoft Office PowerPoint</Application>
  <PresentationFormat>Экран (4:3)</PresentationFormat>
  <Paragraphs>73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Паркет</vt:lpstr>
      <vt:lpstr>Особенности развития мышления и воображения детей младшего школьного возраста</vt:lpstr>
      <vt:lpstr>Цель: выявить особенности развития мышления и воображения младших школьников</vt:lpstr>
      <vt:lpstr>ВООБРАЖЕНИЕ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Тула - 2018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Особенности развития мышления и воображения детей младшего школьного возраста</dc:title>
  <dc:creator>Администратор</dc:creator>
  <cp:lastModifiedBy>Администратор</cp:lastModifiedBy>
  <cp:revision>22</cp:revision>
  <dcterms:created xsi:type="dcterms:W3CDTF">2018-02-09T15:20:14Z</dcterms:created>
  <dcterms:modified xsi:type="dcterms:W3CDTF">2018-04-14T03:08:52Z</dcterms:modified>
</cp:coreProperties>
</file>